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85" r:id="rId5"/>
    <p:sldId id="286" r:id="rId6"/>
    <p:sldId id="258" r:id="rId7"/>
    <p:sldId id="288" r:id="rId8"/>
    <p:sldId id="289" r:id="rId9"/>
    <p:sldId id="259" r:id="rId10"/>
    <p:sldId id="275" r:id="rId11"/>
    <p:sldId id="280" r:id="rId12"/>
    <p:sldId id="276" r:id="rId13"/>
    <p:sldId id="278" r:id="rId14"/>
    <p:sldId id="290" r:id="rId15"/>
    <p:sldId id="279" r:id="rId16"/>
    <p:sldId id="261" r:id="rId17"/>
    <p:sldId id="287" r:id="rId18"/>
    <p:sldId id="267" r:id="rId19"/>
    <p:sldId id="283" r:id="rId20"/>
    <p:sldId id="273" r:id="rId21"/>
    <p:sldId id="284"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8" d="100"/>
          <a:sy n="78" d="100"/>
        </p:scale>
        <p:origin x="15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12/19/2024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shorts/XO010diQR24" TargetMode="External"/><Relationship Id="rId2" Type="http://schemas.openxmlformats.org/officeDocument/2006/relationships/hyperlink" Target="https://www.youtube.com/watch?v=owBNYq00070" TargetMode="External"/><Relationship Id="rId1" Type="http://schemas.openxmlformats.org/officeDocument/2006/relationships/slideLayout" Target="../slideLayouts/slideLayout2.xml"/><Relationship Id="rId4" Type="http://schemas.openxmlformats.org/officeDocument/2006/relationships/hyperlink" Target="https://worldathletics.org/athletes/bulgaria/anna-milanova-1496926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11"/>
            <a:ext cx="7772400" cy="1470025"/>
          </a:xfrm>
        </p:spPr>
        <p:txBody>
          <a:bodyPr/>
          <a:lstStyle/>
          <a:p>
            <a:r>
              <a:rPr lang="en-US" sz="4000" b="1" i="1" dirty="0">
                <a:solidFill>
                  <a:schemeClr val="tx2">
                    <a:lumMod val="50000"/>
                  </a:schemeClr>
                </a:solidFill>
                <a:latin typeface="Times New Roman" panose="02020603050405020304" pitchFamily="18" charset="0"/>
                <a:cs typeface="Times New Roman" panose="02020603050405020304" pitchFamily="18" charset="0"/>
              </a:rPr>
              <a:t>Anna </a:t>
            </a:r>
            <a:r>
              <a:rPr lang="en-US" sz="4000" b="1" i="1" dirty="0" err="1">
                <a:solidFill>
                  <a:schemeClr val="tx2">
                    <a:lumMod val="50000"/>
                  </a:schemeClr>
                </a:solidFill>
                <a:latin typeface="Times New Roman" panose="02020603050405020304" pitchFamily="18" charset="0"/>
                <a:cs typeface="Times New Roman" panose="02020603050405020304" pitchFamily="18" charset="0"/>
              </a:rPr>
              <a:t>milanova</a:t>
            </a:r>
            <a:br>
              <a:rPr lang="en-US" sz="4000" b="1" i="1" dirty="0">
                <a:solidFill>
                  <a:schemeClr val="tx2">
                    <a:lumMod val="50000"/>
                  </a:schemeClr>
                </a:solidFill>
                <a:latin typeface="Times New Roman" panose="02020603050405020304" pitchFamily="18" charset="0"/>
                <a:cs typeface="Times New Roman" panose="02020603050405020304" pitchFamily="18" charset="0"/>
              </a:rPr>
            </a:br>
            <a:r>
              <a:rPr lang="en-US" sz="2000" b="1" i="1" dirty="0">
                <a:solidFill>
                  <a:schemeClr val="tx2">
                    <a:lumMod val="50000"/>
                  </a:schemeClr>
                </a:solidFill>
                <a:latin typeface="Times New Roman" panose="02020603050405020304" pitchFamily="18" charset="0"/>
                <a:cs typeface="Times New Roman" panose="02020603050405020304" pitchFamily="18" charset="0"/>
              </a:rPr>
              <a:t>60m, 100m, 200m Sprinter</a:t>
            </a:r>
            <a:endParaRPr lang="bg-BG"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51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29200" y="152400"/>
            <a:ext cx="3962400" cy="5562600"/>
          </a:xfrm>
        </p:spPr>
        <p:txBody>
          <a:bodyPr>
            <a:normAutofit/>
          </a:bodyPr>
          <a:lstStyle/>
          <a:p>
            <a:pPr marL="0" indent="0">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60m - indoor</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U20</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2023: 3rd place- 7,79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U18</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2024:2nd place- 7,84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2023: 2nd place- 7,84</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U16</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2022:3rd place- 7,83</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2021: 3rd place- 8,01</a:t>
            </a:r>
          </a:p>
        </p:txBody>
      </p:sp>
      <p:pic>
        <p:nvPicPr>
          <p:cNvPr id="4" name="Picture 3" descr="A person with braided hair in a grey sweatshirt&#10;&#10;Description automatically generated">
            <a:extLst>
              <a:ext uri="{FF2B5EF4-FFF2-40B4-BE49-F238E27FC236}">
                <a16:creationId xmlns:a16="http://schemas.microsoft.com/office/drawing/2014/main" id="{1CD7A939-C41F-5570-51BD-88C41FEFF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22087" cy="6858000"/>
          </a:xfrm>
          <a:prstGeom prst="rect">
            <a:avLst/>
          </a:prstGeom>
        </p:spPr>
      </p:pic>
    </p:spTree>
    <p:extLst>
      <p:ext uri="{BB962C8B-B14F-4D97-AF65-F5344CB8AC3E}">
        <p14:creationId xmlns:p14="http://schemas.microsoft.com/office/powerpoint/2010/main" val="404403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unning on a track&#10;&#10;Description automatically generated">
            <a:extLst>
              <a:ext uri="{FF2B5EF4-FFF2-40B4-BE49-F238E27FC236}">
                <a16:creationId xmlns:a16="http://schemas.microsoft.com/office/drawing/2014/main" id="{C88358A6-5E17-68CE-1C38-189056762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59"/>
            <a:ext cx="9144000" cy="6657082"/>
          </a:xfrm>
          <a:prstGeom prst="rect">
            <a:avLst/>
          </a:prstGeom>
        </p:spPr>
      </p:pic>
    </p:spTree>
    <p:extLst>
      <p:ext uri="{BB962C8B-B14F-4D97-AF65-F5344CB8AC3E}">
        <p14:creationId xmlns:p14="http://schemas.microsoft.com/office/powerpoint/2010/main" val="295809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78" y="342900"/>
            <a:ext cx="3753678" cy="6172200"/>
          </a:xfrm>
        </p:spPr>
        <p:txBody>
          <a:bodyPr>
            <a:normAutofit/>
          </a:bodyPr>
          <a:lstStyle/>
          <a:p>
            <a:pPr marL="0" indent="0" algn="ctr">
              <a:buNone/>
            </a:pP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100m- outdoor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U18</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2024: 2nd place- 12,15</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U16</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2022: 2nd place- 12,49</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2021: 2nd place- 12,76</a:t>
            </a:r>
          </a:p>
        </p:txBody>
      </p:sp>
      <p:pic>
        <p:nvPicPr>
          <p:cNvPr id="7" name="Picture 6" descr="A group of medals and a picture on a wall&#10;&#10;Description automatically generated">
            <a:extLst>
              <a:ext uri="{FF2B5EF4-FFF2-40B4-BE49-F238E27FC236}">
                <a16:creationId xmlns:a16="http://schemas.microsoft.com/office/drawing/2014/main" id="{B2B5F21E-020B-FB8A-A4E9-C472DD031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8021"/>
            <a:ext cx="5143500" cy="6858000"/>
          </a:xfrm>
          <a:prstGeom prst="rect">
            <a:avLst/>
          </a:prstGeom>
        </p:spPr>
      </p:pic>
    </p:spTree>
    <p:extLst>
      <p:ext uri="{BB962C8B-B14F-4D97-AF65-F5344CB8AC3E}">
        <p14:creationId xmlns:p14="http://schemas.microsoft.com/office/powerpoint/2010/main" val="185356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8686800" cy="6172200"/>
          </a:xfrm>
        </p:spPr>
        <p:txBody>
          <a:bodyPr>
            <a:normAutofit/>
          </a:bodyPr>
          <a:lstStyle/>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Four-time national champion in the 200m for u20, u18 &amp; u16</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Multiple medalist in the 60m and 100m, 200m- u20, u18, u16.</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- 6th in the Bulgarian 200m rankings for 2024.</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Covered standard and participated in the European Championship and in the Balkan Championship u18-2024.</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Best result of the Balkan Championship in the 200m -25.01 (personal best)</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National record- 4x100 relay with the national team-47,11</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Personal best: 100m- 12,15/ 60m- 7,79</a:t>
            </a:r>
          </a:p>
        </p:txBody>
      </p:sp>
    </p:spTree>
    <p:extLst>
      <p:ext uri="{BB962C8B-B14F-4D97-AF65-F5344CB8AC3E}">
        <p14:creationId xmlns:p14="http://schemas.microsoft.com/office/powerpoint/2010/main" val="328043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9693-5070-B991-33F4-2A91B0CD73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AF00B-5C49-8A57-905B-12FD0AC629AE}"/>
              </a:ext>
            </a:extLst>
          </p:cNvPr>
          <p:cNvSpPr>
            <a:spLocks noGrp="1"/>
          </p:cNvSpPr>
          <p:nvPr>
            <p:ph sz="quarter" idx="13"/>
          </p:nvPr>
        </p:nvSpPr>
        <p:spPr>
          <a:xfrm>
            <a:off x="304800" y="152400"/>
            <a:ext cx="8686800" cy="6172200"/>
          </a:xfrm>
        </p:spPr>
        <p:txBody>
          <a:bodyPr>
            <a:normAutofit/>
          </a:bodyPr>
          <a:lstStyle/>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Academic achievements:</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 Excellent term and annual grades in all years of high school. (6,00)</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Part of the high school Parliament and participate in organizational and charity activities.</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Completed  IT course “Computer Literacy” by a project of the Ministry of Education and passed a certificate.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Participation in the National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olympiad</a:t>
            </a:r>
            <a:r>
              <a:rPr lang="en-US" sz="2400" b="1" dirty="0">
                <a:solidFill>
                  <a:schemeClr val="tx2">
                    <a:lumMod val="50000"/>
                  </a:schemeClr>
                </a:solidFill>
                <a:latin typeface="Times New Roman" panose="02020603050405020304" pitchFamily="18" charset="0"/>
                <a:cs typeface="Times New Roman" panose="02020603050405020304" pitchFamily="18" charset="0"/>
              </a:rPr>
              <a:t> in Bulgarian language and literature and passing to the next competition round-municipal round.</a:t>
            </a:r>
          </a:p>
        </p:txBody>
      </p:sp>
    </p:spTree>
    <p:extLst>
      <p:ext uri="{BB962C8B-B14F-4D97-AF65-F5344CB8AC3E}">
        <p14:creationId xmlns:p14="http://schemas.microsoft.com/office/powerpoint/2010/main" val="111743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jpg">
            <a:extLst>
              <a:ext uri="{FF2B5EF4-FFF2-40B4-BE49-F238E27FC236}">
                <a16:creationId xmlns:a16="http://schemas.microsoft.com/office/drawing/2014/main" id="{20E93E37-2C29-DF56-7875-ACB924CC3797}"/>
              </a:ext>
            </a:extLst>
          </p:cNvPr>
          <p:cNvPicPr/>
          <p:nvPr/>
        </p:nvPicPr>
        <p:blipFill>
          <a:blip r:embed="rId2"/>
          <a:srcRect/>
          <a:stretch>
            <a:fillRect/>
          </a:stretch>
        </p:blipFill>
        <p:spPr>
          <a:xfrm>
            <a:off x="0" y="0"/>
            <a:ext cx="4419600" cy="5943600"/>
          </a:xfrm>
          <a:prstGeom prst="rect">
            <a:avLst/>
          </a:prstGeom>
          <a:ln/>
        </p:spPr>
      </p:pic>
      <p:pic>
        <p:nvPicPr>
          <p:cNvPr id="3" name="Picture 2">
            <a:extLst>
              <a:ext uri="{FF2B5EF4-FFF2-40B4-BE49-F238E27FC236}">
                <a16:creationId xmlns:a16="http://schemas.microsoft.com/office/drawing/2014/main" id="{E0F8015E-0B22-292C-0B80-B71DD253BADC}"/>
              </a:ext>
            </a:extLst>
          </p:cNvPr>
          <p:cNvPicPr>
            <a:picLocks noChangeAspect="1"/>
          </p:cNvPicPr>
          <p:nvPr/>
        </p:nvPicPr>
        <p:blipFill>
          <a:blip r:embed="rId3"/>
          <a:stretch>
            <a:fillRect/>
          </a:stretch>
        </p:blipFill>
        <p:spPr>
          <a:xfrm>
            <a:off x="4419600" y="-1"/>
            <a:ext cx="4724399" cy="5943601"/>
          </a:xfrm>
          <a:prstGeom prst="rect">
            <a:avLst/>
          </a:prstGeom>
        </p:spPr>
      </p:pic>
    </p:spTree>
    <p:extLst>
      <p:ext uri="{BB962C8B-B14F-4D97-AF65-F5344CB8AC3E}">
        <p14:creationId xmlns:p14="http://schemas.microsoft.com/office/powerpoint/2010/main" val="349511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1447800"/>
            <a:ext cx="8382000" cy="4267200"/>
          </a:xfrm>
        </p:spPr>
        <p:txBody>
          <a:bodyPr>
            <a:normAutofit fontScale="85000" lnSpcReduction="10000"/>
          </a:bodyPr>
          <a:lstStyle/>
          <a:p>
            <a:pPr marL="0" lvl="0" indent="0">
              <a:buNone/>
            </a:pPr>
            <a:r>
              <a:rPr lang="en-US" sz="1900" b="1" dirty="0">
                <a:solidFill>
                  <a:schemeClr val="tx2">
                    <a:lumMod val="50000"/>
                  </a:schemeClr>
                </a:solidFill>
                <a:latin typeface="Times New Roman" panose="02020603050405020304" pitchFamily="18" charset="0"/>
                <a:cs typeface="Times New Roman" panose="02020603050405020304" pitchFamily="18" charset="0"/>
              </a:rPr>
              <a:t>What does athletics mean to you?</a:t>
            </a:r>
          </a:p>
          <a:p>
            <a:pPr marL="0" lvl="0" indent="0">
              <a:lnSpc>
                <a:spcPct val="150000"/>
              </a:lnSpc>
              <a:buNone/>
            </a:pPr>
            <a:r>
              <a:rPr lang="en-US" sz="1900" b="1" i="1" dirty="0">
                <a:solidFill>
                  <a:schemeClr val="tx2">
                    <a:lumMod val="50000"/>
                  </a:schemeClr>
                </a:solidFill>
                <a:latin typeface="Times New Roman" panose="02020603050405020304" pitchFamily="18" charset="0"/>
                <a:cs typeface="Times New Roman" panose="02020603050405020304" pitchFamily="18" charset="0"/>
              </a:rPr>
              <a:t>For me track and field is and has always been much more than physical activity. On a personal level, playing sports helps me stay healthy and reduces stress. Track and field is the mean that built my character, taught me discipline, perseverance and will. Practices require consistent effort, focus and determination. It teaches me to overcome challenges, improve my skills and never give up, even when faced with setbacks. These lessons often translate beyond the track, shaping the way I approach other aspects of life. However, even though I have chosen to take up an individual sport, athletics has shown me support, loyalty, and friendship, which I receive from my coaches and teammates. Track and field teaches me that to succeed, you have to be dedicated and work hard, so I can say that this sport for me is proof that anything is possible.</a:t>
            </a:r>
            <a:endParaRPr lang="bg-BG" dirty="0"/>
          </a:p>
        </p:txBody>
      </p:sp>
    </p:spTree>
    <p:extLst>
      <p:ext uri="{BB962C8B-B14F-4D97-AF65-F5344CB8AC3E}">
        <p14:creationId xmlns:p14="http://schemas.microsoft.com/office/powerpoint/2010/main" val="395474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1472-0DE5-FAA8-7876-70AFC7D5043F}"/>
            </a:ext>
          </a:extLst>
        </p:cNvPr>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792BBF59-E7BA-3B28-668C-A4ECBDC617FA}"/>
              </a:ext>
            </a:extLst>
          </p:cNvPr>
          <p:cNvSpPr txBox="1"/>
          <p:nvPr/>
        </p:nvSpPr>
        <p:spPr>
          <a:xfrm>
            <a:off x="152400" y="533400"/>
            <a:ext cx="8686800" cy="3782061"/>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Ambitious is how I would describe myself and the passion for athletics and the commitment to personal growth are very intrinsic to my personality. I love exploring new experiences and stepping out of my comfort zone by meeting interesting people and embracing unfamiliar environments. Being sociable comes naturally to me, so making friends has always been easy. To me, success means taking on challenges and working towards reaching my full potential. I have the determination and am ready to put in the effort to achieve my goals.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0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3089564"/>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pPr marL="285750" indent="-285750">
              <a:lnSpc>
                <a:spcPct val="150000"/>
              </a:lnSpc>
              <a:buFont typeface="Arial" panose="020B0604020202020204" pitchFamily="34" charset="0"/>
              <a:buChar char="•"/>
            </a:pPr>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For me, education is a very important part of my development. It helps me look at life from a different perspective and empowers me with the general culture. It also allows me to make informed decisions, to feel competent to freely express my opinion and positions. I believe that education is the path to a stable future for me, working in a field that I have a passion for.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8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9.jpg">
            <a:extLst>
              <a:ext uri="{FF2B5EF4-FFF2-40B4-BE49-F238E27FC236}">
                <a16:creationId xmlns:a16="http://schemas.microsoft.com/office/drawing/2014/main" id="{9FC4148E-3513-2E4C-702B-D89EA90E6478}"/>
              </a:ext>
            </a:extLst>
          </p:cNvPr>
          <p:cNvPicPr>
            <a:picLocks noGrp="1"/>
          </p:cNvPicPr>
          <p:nvPr>
            <p:ph sz="quarter" idx="13"/>
          </p:nvPr>
        </p:nvPicPr>
        <p:blipFill>
          <a:blip r:embed="rId2"/>
          <a:srcRect/>
          <a:stretch>
            <a:fillRect/>
          </a:stretch>
        </p:blipFill>
        <p:spPr>
          <a:xfrm>
            <a:off x="1600200" y="2458"/>
            <a:ext cx="5753100" cy="6858000"/>
          </a:xfrm>
          <a:prstGeom prst="rect">
            <a:avLst/>
          </a:prstGeom>
          <a:ln/>
        </p:spPr>
      </p:pic>
    </p:spTree>
    <p:extLst>
      <p:ext uri="{BB962C8B-B14F-4D97-AF65-F5344CB8AC3E}">
        <p14:creationId xmlns:p14="http://schemas.microsoft.com/office/powerpoint/2010/main" val="34184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jpg">
            <a:extLst>
              <a:ext uri="{FF2B5EF4-FFF2-40B4-BE49-F238E27FC236}">
                <a16:creationId xmlns:a16="http://schemas.microsoft.com/office/drawing/2014/main" id="{35C4232E-18BA-F89B-C632-4F5622059F7C}"/>
              </a:ext>
            </a:extLst>
          </p:cNvPr>
          <p:cNvPicPr/>
          <p:nvPr/>
        </p:nvPicPr>
        <p:blipFill>
          <a:blip r:embed="rId2"/>
          <a:srcRect/>
          <a:stretch>
            <a:fillRect/>
          </a:stretch>
        </p:blipFill>
        <p:spPr>
          <a:xfrm>
            <a:off x="990600" y="19665"/>
            <a:ext cx="7162800" cy="6838335"/>
          </a:xfrm>
          <a:prstGeom prst="rect">
            <a:avLst/>
          </a:prstGeom>
          <a:ln/>
        </p:spPr>
      </p:pic>
    </p:spTree>
    <p:extLst>
      <p:ext uri="{BB962C8B-B14F-4D97-AF65-F5344CB8AC3E}">
        <p14:creationId xmlns:p14="http://schemas.microsoft.com/office/powerpoint/2010/main" val="205942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4613058"/>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As a student-athlete in the USA, my goals  combine academic, athletic, and personal development objectives. My goal is to successfully balance my academic excellence and athletic performance. Taking advantage of the good conditions, I intend to  have development in my athletic performance and participation in major competitions as a result of diligent training. Achieving high grades and mastering my field of study are equally important to me. I envisage adapting through effective time management and remaining focused on maintaining my physical and mental well-being to perform at my best. Ultimately, I strive to leave a meaningful legacy through my achievements and character, paving the way for success in all aspects of life.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78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on a podium&#10;&#10;Description automatically generated">
            <a:extLst>
              <a:ext uri="{FF2B5EF4-FFF2-40B4-BE49-F238E27FC236}">
                <a16:creationId xmlns:a16="http://schemas.microsoft.com/office/drawing/2014/main" id="{28FB8523-864A-7ACB-0C79-4433F9B5D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85"/>
            <a:ext cx="9144000" cy="6093630"/>
          </a:xfrm>
          <a:prstGeom prst="rect">
            <a:avLst/>
          </a:prstGeom>
        </p:spPr>
      </p:pic>
    </p:spTree>
    <p:extLst>
      <p:ext uri="{BB962C8B-B14F-4D97-AF65-F5344CB8AC3E}">
        <p14:creationId xmlns:p14="http://schemas.microsoft.com/office/powerpoint/2010/main" val="21841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4" y="12192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12192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1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4038600" cy="5825836"/>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Gender: </a:t>
            </a:r>
            <a:r>
              <a:rPr lang="en-US" sz="2000" i="1" dirty="0">
                <a:solidFill>
                  <a:srgbClr val="DC9E1F">
                    <a:lumMod val="50000"/>
                  </a:srgbClr>
                </a:solidFill>
                <a:latin typeface="Times New Roman" panose="02020603050405020304" pitchFamily="18" charset="0"/>
                <a:cs typeface="Times New Roman" panose="02020603050405020304" pitchFamily="18" charset="0"/>
              </a:rPr>
              <a:t>Female</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Disciplines: </a:t>
            </a:r>
            <a:r>
              <a:rPr lang="en-US" sz="2000" b="1" i="1" dirty="0">
                <a:solidFill>
                  <a:schemeClr val="tx2">
                    <a:lumMod val="50000"/>
                  </a:schemeClr>
                </a:solidFill>
                <a:latin typeface="Times New Roman" panose="02020603050405020304" pitchFamily="18" charset="0"/>
                <a:cs typeface="Times New Roman" panose="02020603050405020304" pitchFamily="18" charset="0"/>
              </a:rPr>
              <a:t>60</a:t>
            </a:r>
            <a:r>
              <a:rPr lang="en-US" sz="2000" i="1" dirty="0">
                <a:solidFill>
                  <a:schemeClr val="tx2">
                    <a:lumMod val="50000"/>
                  </a:schemeClr>
                </a:solidFill>
                <a:latin typeface="Times New Roman" panose="02020603050405020304" pitchFamily="18" charset="0"/>
                <a:cs typeface="Times New Roman" panose="02020603050405020304" pitchFamily="18" charset="0"/>
              </a:rPr>
              <a:t>m, 100m, 200m</a:t>
            </a:r>
            <a:endParaRPr lang="en-US" sz="2000" i="1"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000" i="1" dirty="0">
                <a:solidFill>
                  <a:srgbClr val="DC9E1F">
                    <a:lumMod val="50000"/>
                  </a:srgbClr>
                </a:solidFill>
                <a:latin typeface="Times New Roman" panose="02020603050405020304" pitchFamily="18" charset="0"/>
                <a:cs typeface="Times New Roman" panose="02020603050405020304" pitchFamily="18" charset="0"/>
              </a:rPr>
              <a:t>16.07.2007</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000" b="1"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June, 2026</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Club team</a:t>
            </a:r>
            <a:r>
              <a:rPr lang="en-US" sz="2000"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err="1">
                <a:solidFill>
                  <a:srgbClr val="DC9E1F">
                    <a:lumMod val="50000"/>
                  </a:srgbClr>
                </a:solidFill>
                <a:latin typeface="Times New Roman" panose="02020603050405020304" pitchFamily="18" charset="0"/>
                <a:cs typeface="Times New Roman" panose="02020603050405020304" pitchFamily="18" charset="0"/>
              </a:rPr>
              <a:t>Ivet</a:t>
            </a:r>
            <a:r>
              <a:rPr lang="en-US" sz="2000"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err="1">
                <a:solidFill>
                  <a:srgbClr val="DC9E1F">
                    <a:lumMod val="50000"/>
                  </a:srgbClr>
                </a:solidFill>
                <a:latin typeface="Times New Roman" panose="02020603050405020304" pitchFamily="18" charset="0"/>
                <a:cs typeface="Times New Roman" panose="02020603050405020304" pitchFamily="18" charset="0"/>
              </a:rPr>
              <a:t>Lalova</a:t>
            </a:r>
            <a:r>
              <a:rPr lang="en-US" sz="2000" i="1" dirty="0">
                <a:solidFill>
                  <a:srgbClr val="DC9E1F">
                    <a:lumMod val="50000"/>
                  </a:srgbClr>
                </a:solidFill>
                <a:latin typeface="Times New Roman" panose="02020603050405020304" pitchFamily="18" charset="0"/>
                <a:cs typeface="Times New Roman" panose="02020603050405020304" pitchFamily="18" charset="0"/>
              </a:rPr>
              <a:t> Sprint Academy</a:t>
            </a:r>
            <a:endParaRPr lang="bg-BG" i="1" dirty="0"/>
          </a:p>
        </p:txBody>
      </p:sp>
      <p:pic>
        <p:nvPicPr>
          <p:cNvPr id="2" name="Picture 1">
            <a:extLst>
              <a:ext uri="{FF2B5EF4-FFF2-40B4-BE49-F238E27FC236}">
                <a16:creationId xmlns:a16="http://schemas.microsoft.com/office/drawing/2014/main" id="{88C248DF-84D6-A18E-8012-17B4B0B1B809}"/>
              </a:ext>
            </a:extLst>
          </p:cNvPr>
          <p:cNvPicPr>
            <a:picLocks noChangeAspect="1"/>
          </p:cNvPicPr>
          <p:nvPr/>
        </p:nvPicPr>
        <p:blipFill>
          <a:blip r:embed="rId2"/>
          <a:stretch>
            <a:fillRect/>
          </a:stretch>
        </p:blipFill>
        <p:spPr>
          <a:xfrm>
            <a:off x="4729316" y="0"/>
            <a:ext cx="4419600" cy="5892800"/>
          </a:xfrm>
          <a:prstGeom prst="rect">
            <a:avLst/>
          </a:prstGeom>
        </p:spPr>
      </p:pic>
    </p:spTree>
    <p:extLst>
      <p:ext uri="{BB962C8B-B14F-4D97-AF65-F5344CB8AC3E}">
        <p14:creationId xmlns:p14="http://schemas.microsoft.com/office/powerpoint/2010/main" val="174803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46C-42F5-1EDA-2EE8-0BF8F5F4DE01}"/>
              </a:ext>
            </a:extLst>
          </p:cNvPr>
          <p:cNvSpPr>
            <a:spLocks noGrp="1"/>
          </p:cNvSpPr>
          <p:nvPr>
            <p:ph type="title"/>
          </p:nvPr>
        </p:nvSpPr>
        <p:spPr>
          <a:xfrm>
            <a:off x="609600" y="31955"/>
            <a:ext cx="7924800" cy="1143000"/>
          </a:xfrm>
        </p:spPr>
        <p:txBody>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Videos: </a:t>
            </a:r>
            <a:endParaRPr lang="bg-B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C89F4E-C49F-FB6E-2106-22436298B7F2}"/>
              </a:ext>
            </a:extLst>
          </p:cNvPr>
          <p:cNvSpPr>
            <a:spLocks noGrp="1"/>
          </p:cNvSpPr>
          <p:nvPr>
            <p:ph sz="quarter" idx="13"/>
          </p:nvPr>
        </p:nvSpPr>
        <p:spPr>
          <a:xfrm>
            <a:off x="533400" y="1192161"/>
            <a:ext cx="7924800" cy="4114800"/>
          </a:xfrm>
        </p:spPr>
        <p:txBody>
          <a:bodyPr>
            <a:normAutofit fontScale="92500" lnSpcReduction="20000"/>
          </a:bodyPr>
          <a:lstStyle/>
          <a:p>
            <a:pPr marL="400050" lvl="1"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Balkan championship u18 -06.07.2024</a:t>
            </a:r>
          </a:p>
          <a:p>
            <a:pPr marL="400050" lvl="1" indent="0">
              <a:buNone/>
            </a:pPr>
            <a:endParaRPr lang="en-US" sz="2000" dirty="0">
              <a:latin typeface="Times New Roman" panose="02020603050405020304" pitchFamily="18" charset="0"/>
              <a:cs typeface="Times New Roman" panose="02020603050405020304" pitchFamily="18" charset="0"/>
            </a:endParaRP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hlinkClick r:id="rId2"/>
              </a:rPr>
              <a:t>https://www.youtube.com/watch?v=owBNYq00070</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400050" lvl="1" indent="0">
              <a:buNone/>
            </a:pPr>
            <a:endParaRPr lang="en-US" sz="2000" dirty="0">
              <a:latin typeface="Times New Roman" panose="02020603050405020304" pitchFamily="18" charset="0"/>
              <a:cs typeface="Times New Roman" panose="02020603050405020304" pitchFamily="18" charset="0"/>
            </a:endParaRPr>
          </a:p>
          <a:p>
            <a:pPr marL="400050" lvl="1"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National Champion U18 </a:t>
            </a:r>
          </a:p>
          <a:p>
            <a:pPr marL="400050" lvl="1" indent="0">
              <a:buNone/>
            </a:pP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hlinkClick r:id="rId3"/>
              </a:rPr>
              <a:t>https://www.youtube.com/shorts/XO010diQR24</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400050" lvl="1" indent="0">
              <a:buNone/>
            </a:pP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rPr>
              <a:t>Official profile in World Athletics:</a:t>
            </a: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rPr>
              <a:t> </a:t>
            </a:r>
            <a:br>
              <a:rPr lang="en-US" sz="2000" dirty="0">
                <a:solidFill>
                  <a:schemeClr val="tx2">
                    <a:lumMod val="50000"/>
                  </a:schemeClr>
                </a:solidFill>
                <a:latin typeface="Times New Roman" panose="02020603050405020304" pitchFamily="18" charset="0"/>
                <a:cs typeface="Times New Roman" panose="02020603050405020304" pitchFamily="18" charset="0"/>
              </a:rPr>
            </a:br>
            <a:r>
              <a:rPr lang="en-US" sz="2000" dirty="0">
                <a:solidFill>
                  <a:schemeClr val="tx2">
                    <a:lumMod val="50000"/>
                  </a:schemeClr>
                </a:solidFill>
                <a:latin typeface="Times New Roman" panose="02020603050405020304" pitchFamily="18" charset="0"/>
                <a:cs typeface="Times New Roman" panose="02020603050405020304" pitchFamily="18" charset="0"/>
                <a:hlinkClick r:id="rId4"/>
              </a:rPr>
              <a:t>https://worldathletics.org/athletes/bulgaria/anna-milanova-14969264</a:t>
            </a:r>
            <a:r>
              <a:rPr lang="en-US" sz="2000" dirty="0">
                <a:solidFill>
                  <a:schemeClr val="tx2">
                    <a:lumMod val="50000"/>
                  </a:schemeClr>
                </a:solidFill>
                <a:latin typeface="Times New Roman" panose="02020603050405020304" pitchFamily="18" charset="0"/>
                <a:cs typeface="Times New Roman" panose="02020603050405020304" pitchFamily="18" charset="0"/>
              </a:rPr>
              <a:t>  </a:t>
            </a:r>
            <a:endParaRPr lang="en-US" dirty="0">
              <a:solidFill>
                <a:schemeClr val="tx2">
                  <a:lumMod val="50000"/>
                </a:schemeClr>
              </a:solidFill>
            </a:endParaRPr>
          </a:p>
          <a:p>
            <a:pPr marL="0" indent="0">
              <a:buNone/>
            </a:pPr>
            <a:endParaRPr lang="en-US" dirty="0"/>
          </a:p>
          <a:p>
            <a:pPr marL="0" indent="0">
              <a:buNone/>
            </a:pPr>
            <a:endParaRPr lang="bg-BG" dirty="0"/>
          </a:p>
        </p:txBody>
      </p:sp>
    </p:spTree>
    <p:extLst>
      <p:ext uri="{BB962C8B-B14F-4D97-AF65-F5344CB8AC3E}">
        <p14:creationId xmlns:p14="http://schemas.microsoft.com/office/powerpoint/2010/main" val="222152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running on a track&#10;&#10;Description automatically generated">
            <a:extLst>
              <a:ext uri="{FF2B5EF4-FFF2-40B4-BE49-F238E27FC236}">
                <a16:creationId xmlns:a16="http://schemas.microsoft.com/office/drawing/2014/main" id="{834FE4CE-23B8-81D2-E04E-ECC41DE84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955"/>
            <a:ext cx="9144000" cy="6148090"/>
          </a:xfrm>
          <a:prstGeom prst="rect">
            <a:avLst/>
          </a:prstGeom>
        </p:spPr>
      </p:pic>
    </p:spTree>
    <p:extLst>
      <p:ext uri="{BB962C8B-B14F-4D97-AF65-F5344CB8AC3E}">
        <p14:creationId xmlns:p14="http://schemas.microsoft.com/office/powerpoint/2010/main" val="7781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76200" y="1219200"/>
            <a:ext cx="8915400" cy="4572000"/>
          </a:xfrm>
        </p:spPr>
        <p:txBody>
          <a:bodyPr/>
          <a:lstStyle/>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i="1" dirty="0">
                <a:solidFill>
                  <a:srgbClr val="DC9E1F">
                    <a:lumMod val="50000"/>
                  </a:srgbClr>
                </a:solidFill>
                <a:latin typeface="Times New Roman" panose="02020603050405020304" pitchFamily="18" charset="0"/>
                <a:cs typeface="Times New Roman" panose="02020603050405020304" pitchFamily="18" charset="0"/>
              </a:rPr>
              <a:t>162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55 </a:t>
            </a:r>
            <a:r>
              <a:rPr lang="en-US" sz="1800" i="1" dirty="0">
                <a:solidFill>
                  <a:srgbClr val="DC9E1F">
                    <a:lumMod val="50000"/>
                  </a:srgbClr>
                </a:solidFill>
                <a:latin typeface="Times New Roman" panose="02020603050405020304" pitchFamily="18" charset="0"/>
                <a:cs typeface="Times New Roman" panose="02020603050405020304" pitchFamily="18" charset="0"/>
              </a:rPr>
              <a:t>kg.</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Athletic achievements: </a:t>
            </a:r>
            <a:r>
              <a:rPr lang="en-US" sz="1800" b="1" i="1" dirty="0">
                <a:solidFill>
                  <a:srgbClr val="DC9E1F">
                    <a:lumMod val="50000"/>
                  </a:srgbClr>
                </a:solidFill>
                <a:latin typeface="Times New Roman" panose="02020603050405020304" pitchFamily="18" charset="0"/>
                <a:cs typeface="Times New Roman" panose="02020603050405020304" pitchFamily="18" charset="0"/>
              </a:rPr>
              <a:t>81</a:t>
            </a:r>
            <a:r>
              <a:rPr lang="en-US" sz="1800" i="1" dirty="0">
                <a:solidFill>
                  <a:srgbClr val="DC9E1F">
                    <a:lumMod val="50000"/>
                  </a:srgbClr>
                </a:solidFill>
                <a:latin typeface="Times New Roman" panose="02020603050405020304" pitchFamily="18" charset="0"/>
                <a:cs typeface="Times New Roman" panose="02020603050405020304" pitchFamily="18" charset="0"/>
              </a:rPr>
              <a:t> medals</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a:solidFill>
                  <a:srgbClr val="DC9E1F">
                    <a:lumMod val="50000"/>
                  </a:srgbClr>
                </a:solidFill>
                <a:latin typeface="Times New Roman" panose="02020603050405020304" pitchFamily="18" charset="0"/>
                <a:cs typeface="Times New Roman" panose="02020603050405020304" pitchFamily="18" charset="0"/>
              </a:rPr>
              <a:t>Second English Language School “Thomas Jefferson”</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 Spanish</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      </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spTree>
    <p:extLst>
      <p:ext uri="{BB962C8B-B14F-4D97-AF65-F5344CB8AC3E}">
        <p14:creationId xmlns:p14="http://schemas.microsoft.com/office/powerpoint/2010/main" val="422130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13BB4-FC9A-F2BC-296B-3242A9EDD187}"/>
            </a:ext>
          </a:extLst>
        </p:cNvPr>
        <p:cNvGrpSpPr/>
        <p:nvPr/>
      </p:nvGrpSpPr>
      <p:grpSpPr>
        <a:xfrm>
          <a:off x="0" y="0"/>
          <a:ext cx="0" cy="0"/>
          <a:chOff x="0" y="0"/>
          <a:chExt cx="0" cy="0"/>
        </a:xfrm>
      </p:grpSpPr>
      <p:pic>
        <p:nvPicPr>
          <p:cNvPr id="9" name="Picture 8" descr="A table with numbers and letters&#10;&#10;Description automatically generated">
            <a:extLst>
              <a:ext uri="{FF2B5EF4-FFF2-40B4-BE49-F238E27FC236}">
                <a16:creationId xmlns:a16="http://schemas.microsoft.com/office/drawing/2014/main" id="{685DA34B-1012-2A83-0803-9060A0806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2284"/>
            <a:ext cx="9144000" cy="2973431"/>
          </a:xfrm>
          <a:prstGeom prst="rect">
            <a:avLst/>
          </a:prstGeom>
        </p:spPr>
      </p:pic>
    </p:spTree>
    <p:extLst>
      <p:ext uri="{BB962C8B-B14F-4D97-AF65-F5344CB8AC3E}">
        <p14:creationId xmlns:p14="http://schemas.microsoft.com/office/powerpoint/2010/main" val="141679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C17D-0C5D-E138-0F79-5B2B7BBD7855}"/>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B74B01C-EA1F-6633-ADDC-7FFCEE07E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290"/>
            <a:ext cx="3168981" cy="6858000"/>
          </a:xfrm>
          <a:prstGeom prst="rect">
            <a:avLst/>
          </a:prstGeom>
        </p:spPr>
      </p:pic>
      <p:pic>
        <p:nvPicPr>
          <p:cNvPr id="5" name="Picture 4" descr="A group of women in red uniforms&#10;&#10;Description automatically generated">
            <a:extLst>
              <a:ext uri="{FF2B5EF4-FFF2-40B4-BE49-F238E27FC236}">
                <a16:creationId xmlns:a16="http://schemas.microsoft.com/office/drawing/2014/main" id="{F7A948EF-4F14-E24C-6F74-60534EED1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0" y="837586"/>
            <a:ext cx="6858000" cy="5143500"/>
          </a:xfrm>
          <a:prstGeom prst="rect">
            <a:avLst/>
          </a:prstGeom>
        </p:spPr>
      </p:pic>
    </p:spTree>
    <p:extLst>
      <p:ext uri="{BB962C8B-B14F-4D97-AF65-F5344CB8AC3E}">
        <p14:creationId xmlns:p14="http://schemas.microsoft.com/office/powerpoint/2010/main" val="8617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26240" y="76200"/>
            <a:ext cx="4800600" cy="6172200"/>
          </a:xfrm>
        </p:spPr>
        <p:txBody>
          <a:bodyPr>
            <a:normAutofit fontScale="70000" lnSpcReduction="20000"/>
          </a:bodyPr>
          <a:lstStyle/>
          <a:p>
            <a:pPr marL="0" indent="0">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200m:</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U20</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2024: 3rd place- 25,29 (outdoor)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3rd place- 25,81(indoor)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2023: 2nd place- 25,89 (indoor)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U18</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2024: 1st place- 25,66 (indoor)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3rd place- 25,36 (outdoor)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2023: 1st place- 26,10 (indoor)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2022: 1st place- 26,01(indoor)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3rd place - 26,42 (outdoor)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U16</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2022: 1st place- 25,28 (indoor)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2nd place- 25,75 (outdoor)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2021: 2nd place-26,28 (outdoor)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2nd place -26,46 (indoor)</a:t>
            </a:r>
          </a:p>
          <a:p>
            <a:pPr marL="0" indent="0">
              <a:buNone/>
            </a:pPr>
            <a:endParaRPr lang="en-US"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3" descr="A person with a number on their back&#10;&#10;Description automatically generated">
            <a:extLst>
              <a:ext uri="{FF2B5EF4-FFF2-40B4-BE49-F238E27FC236}">
                <a16:creationId xmlns:a16="http://schemas.microsoft.com/office/drawing/2014/main" id="{A0BDC57C-D40C-525C-A9EF-38BE875D1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3" y="-4011"/>
            <a:ext cx="4574232" cy="6858000"/>
          </a:xfrm>
          <a:prstGeom prst="rect">
            <a:avLst/>
          </a:prstGeom>
        </p:spPr>
      </p:pic>
    </p:spTree>
    <p:extLst>
      <p:ext uri="{BB962C8B-B14F-4D97-AF65-F5344CB8AC3E}">
        <p14:creationId xmlns:p14="http://schemas.microsoft.com/office/powerpoint/2010/main" val="381034066"/>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3233</TotalTime>
  <Words>966</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Narrow</vt:lpstr>
      <vt:lpstr>Times New Roman</vt:lpstr>
      <vt:lpstr>Horizon</vt:lpstr>
      <vt:lpstr>Anna milanova 60m, 100m, 200m Sprinter</vt:lpstr>
      <vt:lpstr>PowerPoint Presentation</vt:lpstr>
      <vt:lpstr>PowerPoint Presentation</vt:lpstr>
      <vt:lpstr>Videos: </vt:lpstr>
      <vt:lpstr>PowerPoint Presentation</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 questions</vt:lpstr>
      <vt:lpstr>PowerPoint Presentation</vt:lpstr>
      <vt:lpstr>PowerPoint Presentation</vt:lpstr>
      <vt:lpstr>PowerPoint Presentation</vt:lpstr>
      <vt:lpstr>PowerPoint Presentation</vt:lpstr>
      <vt:lpstr>PowerPoint Presentation</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Siana Dobreva </dc:title>
  <dc:creator>Radoslav Popov</dc:creator>
  <cp:lastModifiedBy>Radoslav Popov</cp:lastModifiedBy>
  <cp:revision>38</cp:revision>
  <dcterms:created xsi:type="dcterms:W3CDTF">2006-08-16T00:00:00Z</dcterms:created>
  <dcterms:modified xsi:type="dcterms:W3CDTF">2024-12-19T18:50:45Z</dcterms:modified>
</cp:coreProperties>
</file>